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765" r:id="rId3"/>
    <p:sldId id="800" r:id="rId4"/>
    <p:sldId id="73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B3B247-53D4-49EF-9D23-AFCE111F2BB8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2458A-4B2C-4421-992C-DE7738DEC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61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C1EF62-428B-4A55-8A49-29D4D214BF1B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050">
            <a:extLst>
              <a:ext uri="{FF2B5EF4-FFF2-40B4-BE49-F238E27FC236}">
                <a16:creationId xmlns="" xmlns:a16="http://schemas.microsoft.com/office/drawing/2014/main" id="{198E95A9-8416-49AB-A6D8-B072A19F10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17411" name="Rectangle 2051">
            <a:extLst>
              <a:ext uri="{FF2B5EF4-FFF2-40B4-BE49-F238E27FC236}">
                <a16:creationId xmlns="" xmlns:a16="http://schemas.microsoft.com/office/drawing/2014/main" id="{79A7F0F5-0456-413E-B456-220CC903D3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37" tIns="45718" rIns="91437" bIns="45718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62DEB37-161C-4124-AB00-69C673173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A97BCD3-C703-450B-8F63-42DB2EE4F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6E47BCB-BB60-4CA5-A494-A3E6C0241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FA79C24-A3E9-4F6A-95F4-F32C83DC9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7B31131-6EDF-4445-81F6-B09630F4C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538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734595-BC75-4219-903A-FF2D0648C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32ED335-773F-4653-989C-020D4B6AC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2D0BAA9-B5A8-4E40-BCDD-069865671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CFCB315-D521-4C4C-8372-9357044AA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7E2B477-1698-4C64-8D76-FB7129A90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62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07B93E8D-38EF-4DA0-B973-8F40920C14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031ECB9-4884-4D20-8024-7CD704F231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44029F7-192C-401E-B8A8-AA0153FCE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373C0C9-0E3C-40A7-A7C3-6FFE619CF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191F32F-E210-4FF9-A2CD-6B1A107CC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242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AE975D-0691-4BE2-95BD-D96377C2A3B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698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DD0846-B478-4933-926F-0AEC6897DBF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580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6A2BC6-50E4-4E87-8FB6-26F84F2FEAD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222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0401" y="1600205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05601" y="1600205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EB6E54-A47D-4C7A-8346-5444C5D2929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2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85510C-3947-4ECE-87F8-BBFE5ECF18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532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61C72A-39DA-49A9-8D50-4154D7C3745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0838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C18473-348D-4C72-93BE-6D34316B3A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6532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6" y="273056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62510A-471E-4E68-8AEC-A62B8E7E0D2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7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D05EDC0-431D-4BED-9FEE-71078F9B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7C26B65-DC5C-47F2-A8FB-91928A09B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97DCCAB-2081-41B2-A1A3-09B0799CB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EEE8B77-C278-45F0-BC38-4D14A0959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6BA428C-0F6C-4104-BC7B-62A3AD7A0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3947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F38502-F902-4B28-AEC3-8E0E57E3B8D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972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417381-FEB1-4F69-9F5E-29D4B141636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728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75799" y="274643"/>
            <a:ext cx="2971801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0403" y="274643"/>
            <a:ext cx="8712201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E7EA27-9535-4389-92AB-875C848EFD4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30.07.2024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03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E00DAD-BA71-4310-8DA7-D0863D556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D53E390-A06F-4E58-ACE6-EDE25BDCD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C75C10D-32C0-4B52-B862-88E9667CA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230FAC5-9CCF-4B73-A92F-65259F9C9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9C7DB30-F876-430D-9F3A-767336A43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261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E80D04C-367E-4C0D-BFE1-B4138878D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354D4B9-7A08-452E-8919-ECB1E89DCD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03BEB72-A4B5-460D-866E-96233FB93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CE3C072-8D02-454D-8305-85555340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479232E-41EF-417E-8F99-B190E8F71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81379C2-189C-40DB-909B-C9D71E3EF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642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7EAD3A-655C-4891-B8A5-70498E5D0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43698C7-7A06-4323-B5B8-E337E27F2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396E6E7-EB47-4341-985D-E55C13B4F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0654CBD-7E4A-40D3-BEDD-E6A98BC894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71FF5D77-95BC-444E-A2A6-E7A4FB57F9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18D00EC1-23FA-4818-AC6C-AB085CBB5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2646A35E-A3C1-43BF-BF31-856BE41A9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DF72FF4D-B2D8-4C3D-92CC-6F752004B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212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4A475A-9B9B-4CF9-AB49-918DD3D34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FFAFE865-2015-4689-BC6E-1777E7464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76D45A4-03B0-4E74-9102-A27CF2054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CA4EB57-6867-45AE-A5E2-FB801846C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17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CB5A7D22-471B-4E0B-B003-74AF56658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6F692DE-92FA-4B94-BAAE-E7C30559B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D3E028D-08AF-4D36-89EF-4A579C4C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72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8B5C586-4D31-4E34-A78B-927956621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5A5FA3F-787B-404D-B7C7-9C2FB28A6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26FD60D-9850-4CC9-AC4A-D47A0E962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A1452F4-8A54-4BDC-B9CF-449D0651F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438A3E9-6AE4-4343-8649-B5A940AF7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3B51245-62DC-4491-AA68-2C4D2754B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664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587714-D2D9-4FDD-B394-C5D2AEADA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4AFB0C2E-47CD-4A12-92F5-DFC61E1EBB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8E18587-74F1-433D-AA64-FB96C729D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7CB6007-ED58-462D-9D5E-A6D93410A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AE160EB-9B41-4C4D-A807-ADB56E585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D77BE5C-74C2-453A-B1DB-376BA6414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325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42FEFC-7CFD-4F15-B5C8-0D6A7F76A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8743814-66F0-47BA-A1A7-5C2A8C1EE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CEA02CF-F3C8-45B1-86A4-E76390C055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2A314-DC1F-45B8-9DC3-E3D6A38E4CFB}" type="datetimeFigureOut">
              <a:rPr lang="ru-RU" smtClean="0"/>
              <a:t>30.07.2024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9A158DC-DCC3-4C90-92BB-4BCF7EADD3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A6A990F-39D9-4619-99AA-72123183A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B4044-92C7-4BC3-B06F-0F29D69CC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405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9611CD-D1F3-4047-A96C-D0E6B4A5AFF9}" type="datetime1">
              <a:rPr lang="ru-RU" b="1" smtClean="0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30.07.2024</a:t>
            </a:fld>
            <a:endParaRPr lang="ru-RU" b="1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F3A0CE-FB47-4628-AF62-2D67A550A453}" type="slidenum">
              <a:rPr lang="ru-RU" b="1" smtClean="0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b="1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7" name="Объект 6" hidden="1">
            <a:extLst>
              <a:ext uri="{FF2B5EF4-FFF2-40B4-BE49-F238E27FC236}">
                <a16:creationId xmlns="" xmlns:a16="http://schemas.microsoft.com/office/drawing/2014/main" id="{D2188727-96D6-4DD2-BBAA-E46E82FD765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294555014"/>
              </p:ext>
            </p:extLst>
          </p:nvPr>
        </p:nvGraphicFramePr>
        <p:xfrm>
          <a:off x="1955" y="1588"/>
          <a:ext cx="1954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Слайд think-cell" r:id="rId16" imgW="443" imgH="443" progId="TCLayout.ActiveDocument.1">
                  <p:embed/>
                </p:oleObj>
              </mc:Choice>
              <mc:Fallback>
                <p:oleObj name="Слайд think-cell" r:id="rId1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4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 hidden="1">
            <a:extLst>
              <a:ext uri="{FF2B5EF4-FFF2-40B4-BE49-F238E27FC236}">
                <a16:creationId xmlns="" xmlns:a16="http://schemas.microsoft.com/office/drawing/2014/main" id="{0758FAD8-99FF-46E4-8FE2-B6967A8D7C9B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95385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4400" dirty="0">
              <a:solidFill>
                <a:prstClr val="white"/>
              </a:solidFill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13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ut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image" Target="../media/image1.emf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omsib.ru/press_center/pub_icons/625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2">
            <a:extLst>
              <a:ext uri="{FF2B5EF4-FFF2-40B4-BE49-F238E27FC236}">
                <a16:creationId xmlns="" xmlns:a16="http://schemas.microsoft.com/office/drawing/2014/main" id="{9968DBE7-BDFA-4BB8-9C20-A28146FAB0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81158" y="73183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38626" name="Rectangle 2">
            <a:extLst>
              <a:ext uri="{FF2B5EF4-FFF2-40B4-BE49-F238E27FC236}">
                <a16:creationId xmlns="" xmlns:a16="http://schemas.microsoft.com/office/drawing/2014/main" id="{062F4119-05DD-4DF2-AC26-BB7AC6E2C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3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1" hangingPunct="1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2CE182F7-FF99-409E-A709-C38E4F716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4" name="Text Box 4">
            <a:extLst>
              <a:ext uri="{FF2B5EF4-FFF2-40B4-BE49-F238E27FC236}">
                <a16:creationId xmlns="" xmlns:a16="http://schemas.microsoft.com/office/drawing/2014/main" id="{BCF90105-9C0B-44B0-9462-75C21E897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172203"/>
            <a:ext cx="853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1"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30 июля  </a:t>
            </a:r>
            <a: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2024 г.</a:t>
            </a:r>
          </a:p>
        </p:txBody>
      </p:sp>
      <p:grpSp>
        <p:nvGrpSpPr>
          <p:cNvPr id="4104" name="Group 36">
            <a:extLst>
              <a:ext uri="{FF2B5EF4-FFF2-40B4-BE49-F238E27FC236}">
                <a16:creationId xmlns="" xmlns:a16="http://schemas.microsoft.com/office/drawing/2014/main" id="{D1A7D7A9-8FFC-45FC-B0F8-E74CBF0ECE12}"/>
              </a:ext>
            </a:extLst>
          </p:cNvPr>
          <p:cNvGrpSpPr>
            <a:grpSpLocks/>
          </p:cNvGrpSpPr>
          <p:nvPr/>
        </p:nvGrpSpPr>
        <p:grpSpPr bwMode="auto">
          <a:xfrm>
            <a:off x="127000" y="-192088"/>
            <a:ext cx="11620500" cy="2203451"/>
            <a:chOff x="-880" y="-376"/>
            <a:chExt cx="7320" cy="1388"/>
          </a:xfrm>
        </p:grpSpPr>
        <p:sp>
          <p:nvSpPr>
            <p:cNvPr id="4117" name="Rectangle 37">
              <a:extLst>
                <a:ext uri="{FF2B5EF4-FFF2-40B4-BE49-F238E27FC236}">
                  <a16:creationId xmlns="" xmlns:a16="http://schemas.microsoft.com/office/drawing/2014/main" id="{F5BD679B-C294-48DB-A20E-04E8ADDCB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ru-RU" altLang="ru-RU" sz="1400" b="1"/>
            </a:p>
          </p:txBody>
        </p:sp>
        <p:sp>
          <p:nvSpPr>
            <p:cNvPr id="5130" name="Rectangle 38">
              <a:extLst>
                <a:ext uri="{FF2B5EF4-FFF2-40B4-BE49-F238E27FC236}">
                  <a16:creationId xmlns="" xmlns:a16="http://schemas.microsoft.com/office/drawing/2014/main" id="{641F634F-4794-4400-84A1-2DB95FE7D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>
              <a:extLst>
                <a:ext uri="{FF2B5EF4-FFF2-40B4-BE49-F238E27FC236}">
                  <a16:creationId xmlns="" xmlns:a16="http://schemas.microsoft.com/office/drawing/2014/main" id="{84E4F7D7-3041-4BA6-9396-E22CEF9F8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>
              <a:extLst>
                <a:ext uri="{FF2B5EF4-FFF2-40B4-BE49-F238E27FC236}">
                  <a16:creationId xmlns="" xmlns:a16="http://schemas.microsoft.com/office/drawing/2014/main" id="{6B6FCAB5-95B4-400B-B6C4-C6E6BF79FA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880" y="-376"/>
              <a:ext cx="7320" cy="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2000" b="1" dirty="0">
                  <a:ln w="1905"/>
                  <a:solidFill>
                    <a:schemeClr val="accent5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Федеральная служба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2000" b="1" dirty="0">
                  <a:ln w="1905"/>
                  <a:solidFill>
                    <a:schemeClr val="accent5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технологическому и атомному надзору. Забайкальское управление Ростехнадзора  </a:t>
              </a:r>
            </a:p>
          </p:txBody>
        </p:sp>
        <p:pic>
          <p:nvPicPr>
            <p:cNvPr id="4125" name="Picture 41" descr="fsetan_emblema2007">
              <a:extLst>
                <a:ext uri="{FF2B5EF4-FFF2-40B4-BE49-F238E27FC236}">
                  <a16:creationId xmlns="" xmlns:a16="http://schemas.microsoft.com/office/drawing/2014/main" id="{05AACFF2-B314-4144-AB22-97058EC0E5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" y="263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>
            <a:extLst>
              <a:ext uri="{FF2B5EF4-FFF2-40B4-BE49-F238E27FC236}">
                <a16:creationId xmlns="" xmlns:a16="http://schemas.microsoft.com/office/drawing/2014/main" id="{78ADDE7A-67FF-47BC-92F0-8E78949447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52625" y="5300662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0906889B-1DAF-4152-8B4F-60D3A75249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-622300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FA5268C3-6977-45C0-8D47-39B2D717F83D}"/>
              </a:ext>
            </a:extLst>
          </p:cNvPr>
          <p:cNvSpPr/>
          <p:nvPr/>
        </p:nvSpPr>
        <p:spPr>
          <a:xfrm>
            <a:off x="1881188" y="2057400"/>
            <a:ext cx="8678862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ИНДИКАТОРЫ РИСКА НАРУШЕНИЯ  ОБЯЗАТЕЛЬНЫХ ТРЕБОВАНИЙ 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12" name="Picture 25" descr="http://www.gosnadzor.ru/upload/iblock/fd4/slideshow_2.jpg">
            <a:extLst>
              <a:ext uri="{FF2B5EF4-FFF2-40B4-BE49-F238E27FC236}">
                <a16:creationId xmlns="" xmlns:a16="http://schemas.microsoft.com/office/drawing/2014/main" id="{3D6410DC-1129-421A-87A9-6DBB23DD9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7" y="3886201"/>
            <a:ext cx="1585913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Рисунок 2">
            <a:extLst>
              <a:ext uri="{FF2B5EF4-FFF2-40B4-BE49-F238E27FC236}">
                <a16:creationId xmlns="" xmlns:a16="http://schemas.microsoft.com/office/drawing/2014/main" id="{03641E7F-4F80-418E-88B4-1D1C11DC6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391" y="3886201"/>
            <a:ext cx="155257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7">
            <a:extLst>
              <a:ext uri="{FF2B5EF4-FFF2-40B4-BE49-F238E27FC236}">
                <a16:creationId xmlns="" xmlns:a16="http://schemas.microsoft.com/office/drawing/2014/main" id="{B1F6C479-FDB0-4B20-9372-A82050DD9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965" y="3886201"/>
            <a:ext cx="155257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5" name="Рисунок 4">
            <a:extLst>
              <a:ext uri="{FF2B5EF4-FFF2-40B4-BE49-F238E27FC236}">
                <a16:creationId xmlns="" xmlns:a16="http://schemas.microsoft.com/office/drawing/2014/main" id="{6A54F778-7D2E-47E1-BFE1-992F397A7E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652" y="3886201"/>
            <a:ext cx="1617663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" name="Рисунок 2">
            <a:extLst>
              <a:ext uri="{FF2B5EF4-FFF2-40B4-BE49-F238E27FC236}">
                <a16:creationId xmlns="" xmlns:a16="http://schemas.microsoft.com/office/drawing/2014/main" id="{A06142CE-A42F-4DB9-88F1-4418ECE9788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315" y="3886201"/>
            <a:ext cx="1614487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27745916"/>
              </p:ext>
            </p:extLst>
          </p:nvPr>
        </p:nvGraphicFramePr>
        <p:xfrm>
          <a:off x="1955" y="1588"/>
          <a:ext cx="1954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4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0"/>
            <a:ext cx="195385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7"/>
            <a:ext cx="109728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 kern="0" dirty="0">
                  <a:solidFill>
                    <a:sysClr val="windowText" lastClr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ru-RU" kern="0" dirty="0">
                  <a:solidFill>
                    <a:sysClr val="windowText" lastClr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ru-RU" kern="0" dirty="0">
                  <a:solidFill>
                    <a:sysClr val="windowText" lastClr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1600" b="1" kern="0" dirty="0"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cs typeface="Arial" charset="0"/>
                  </a:rPr>
                  <a:t>РОСТЕХНАДЗОР</a:t>
                </a:r>
                <a:endParaRPr lang="ru-RU" kern="0" dirty="0">
                  <a:solidFill>
                    <a:sysClr val="windowText" lastClr="000000"/>
                  </a:solidFill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24889" y="5949283"/>
            <a:ext cx="738698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prstClr val="white"/>
                </a:solidFill>
              </a:rPr>
              <a:pPr algn="ctr">
                <a:defRPr/>
              </a:pPr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91477" y="-144463"/>
            <a:ext cx="375138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200" b="1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79046" y="7938"/>
            <a:ext cx="375138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200" b="1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1518557" y="770637"/>
            <a:ext cx="103380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u="sng" kern="0" cap="all" dirty="0">
                <a:solidFill>
                  <a:sysClr val="windowText" lastClr="000000"/>
                </a:solidFill>
                <a:latin typeface="Times New Roman" pitchFamily="18" charset="0"/>
                <a:cs typeface="Times New Roman" panose="02020603050405020304" pitchFamily="18" charset="0"/>
              </a:rPr>
              <a:t>Об организации работы по выявлению индикаторов риска нарушения обязательных требований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49037" y="1556792"/>
            <a:ext cx="114076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В 2023 году проведение внеплановых контрольных (надзорных) мероприятий при выявлении индикаторов риска нарушения обязательных требований допускалось в отношении объектов: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чрезвычайно высокого и высокого рисков, опасных производственных объектов I и II классов опасности, гидротехнических сооружений I и II классов, </a:t>
            </a:r>
            <a:r>
              <a:rPr lang="ru-RU" sz="1400" i="1" u="sng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или индикаторов риска, влекущих непосредственную угрозу причинения вреда жизни и тяжкого вреда здоровью граждан.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615" y="2596242"/>
            <a:ext cx="10891853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Федеральный государственный энергетический надзор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индикатора риска нарушений обязательных требований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МИНИСТЕРСТВО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ЭНЕРГЕТИКИ РОССИЙСКОЙ ФЕДЕРАЦИИ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от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30 декабря 2021 года N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1540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утверждении перечня индикаторов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риска 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нарушения обязательных требований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федеральному государственному энергетическому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надзору»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6614" y="4452244"/>
            <a:ext cx="10891853" cy="16619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Федеральный государственный надзор  в области промышленной безопасности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индикаторов  риска нарушений обязательных требований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ФЕДЕРАЛЬНАЯ СЛУЖБА ПО ЭКОЛОГИЧЕСКОМУ, ТЕХНОЛОГИЧЕСКОМУ И АТОМНОМУ НАДЗОРУ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от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23 ноября 2021 года N 397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утверждении перечня индикаторов риска нарушения обязательных требований, используемых при осуществлении Федеральной службой по экологическому, технологическому и атомному надзору и её территориальными органами федерального государственного надзора в области промышленной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безопасности»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8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Картинка 1 из 5605">
            <a:hlinkClick r:id="rId3"/>
            <a:extLst>
              <a:ext uri="{FF2B5EF4-FFF2-40B4-BE49-F238E27FC236}">
                <a16:creationId xmlns="" xmlns:a16="http://schemas.microsoft.com/office/drawing/2014/main" id="{9BF66104-EFA1-4499-9964-1E12DFB144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52664" y="1428736"/>
            <a:ext cx="7608146" cy="5072098"/>
          </a:xfrm>
          <a:prstGeom prst="rect">
            <a:avLst/>
          </a:prstGeom>
          <a:noFill/>
        </p:spPr>
      </p:pic>
      <p:sp>
        <p:nvSpPr>
          <p:cNvPr id="16387" name="Номер слайда 4">
            <a:extLst>
              <a:ext uri="{FF2B5EF4-FFF2-40B4-BE49-F238E27FC236}">
                <a16:creationId xmlns="" xmlns:a16="http://schemas.microsoft.com/office/drawing/2014/main" id="{66E1B870-D4F7-4238-8997-C82A6247D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C6255DE-693C-43A8-A990-A0CE3F014115}" type="slidenum">
              <a:rPr lang="ru-RU" altLang="ru-RU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65D2BB75-0EAD-4E15-B4F4-7E3E427F43A2}"/>
              </a:ext>
            </a:extLst>
          </p:cNvPr>
          <p:cNvSpPr/>
          <p:nvPr/>
        </p:nvSpPr>
        <p:spPr>
          <a:xfrm>
            <a:off x="2452690" y="188914"/>
            <a:ext cx="7608887" cy="1239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tx1"/>
                </a:solidFill>
              </a:rPr>
              <a:t>Спасибо за внимание!</a:t>
            </a:r>
          </a:p>
        </p:txBody>
      </p:sp>
      <p:sp>
        <p:nvSpPr>
          <p:cNvPr id="7" name="Line 2">
            <a:extLst>
              <a:ext uri="{FF2B5EF4-FFF2-40B4-BE49-F238E27FC236}">
                <a16:creationId xmlns="" xmlns:a16="http://schemas.microsoft.com/office/drawing/2014/main" id="{FE7A764A-7624-4969-9712-79AF638F75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31504" y="142954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aBoIKoMzT9Wh20k0e2mB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203</Words>
  <Application>Microsoft Office PowerPoint</Application>
  <PresentationFormat>Произвольный</PresentationFormat>
  <Paragraphs>24</Paragraphs>
  <Slides>3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Тема Office</vt:lpstr>
      <vt:lpstr>1_Тема Office</vt:lpstr>
      <vt:lpstr>Слайд think-cell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Ксения В. Крушельницкая</dc:creator>
  <cp:lastModifiedBy>Ксения В. Крушельницкая</cp:lastModifiedBy>
  <cp:revision>5</cp:revision>
  <dcterms:created xsi:type="dcterms:W3CDTF">2024-02-19T07:21:12Z</dcterms:created>
  <dcterms:modified xsi:type="dcterms:W3CDTF">2024-07-29T23:50:53Z</dcterms:modified>
</cp:coreProperties>
</file>